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11719-9C80-BE4A-A49B-69FA1B3991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Ideas for a modern microwave translator architecture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59C4EC-BC19-6F47-BDF2-917CE36DE6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Gary, K6mg</a:t>
            </a:r>
          </a:p>
        </p:txBody>
      </p:sp>
    </p:spTree>
    <p:extLst>
      <p:ext uri="{BB962C8B-B14F-4D97-AF65-F5344CB8AC3E}">
        <p14:creationId xmlns:p14="http://schemas.microsoft.com/office/powerpoint/2010/main" val="4093365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69FBE-7C80-B04C-AC42-A8A73FC10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changed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98CB5-6948-0B4C-B849-629F9BCBC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current translator was built in 2004, 17 years ago</a:t>
            </a:r>
          </a:p>
          <a:p>
            <a:pPr lvl="1"/>
            <a:r>
              <a:rPr lang="en-US" dirty="0"/>
              <a:t>Microwave LO’s were expensive and hard to build</a:t>
            </a:r>
          </a:p>
          <a:p>
            <a:pPr lvl="1"/>
            <a:r>
              <a:rPr lang="en-US" dirty="0"/>
              <a:t>Narrow BW filters, ~40khz, were only available at low frequencies</a:t>
            </a:r>
          </a:p>
          <a:p>
            <a:pPr lvl="1"/>
            <a:r>
              <a:rPr lang="en-US" dirty="0"/>
              <a:t>Microwave filters required an IF of 100+ MHz for decent rejection</a:t>
            </a:r>
          </a:p>
          <a:p>
            <a:r>
              <a:rPr lang="en-US" dirty="0"/>
              <a:t>Now in 2021</a:t>
            </a:r>
          </a:p>
          <a:p>
            <a:pPr lvl="1"/>
            <a:r>
              <a:rPr lang="en-US" dirty="0"/>
              <a:t>Microwave LO’s are cheap and easy!</a:t>
            </a:r>
          </a:p>
          <a:p>
            <a:pPr lvl="1"/>
            <a:r>
              <a:rPr lang="en-US" dirty="0"/>
              <a:t>Integrated IQ mixers make IF and RF filters unnecessary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6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C8B48-FBF5-EF4E-8D4C-DEB606425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9A4DD-7D14-1941-B1C4-6CEE3675B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 2004</a:t>
            </a:r>
          </a:p>
          <a:p>
            <a:pPr lvl="1"/>
            <a:r>
              <a:rPr lang="en-US" dirty="0"/>
              <a:t>Expensive </a:t>
            </a:r>
            <a:r>
              <a:rPr lang="en-US" dirty="0" err="1"/>
              <a:t>uwave</a:t>
            </a:r>
            <a:r>
              <a:rPr lang="en-US" dirty="0"/>
              <a:t> LO -&gt; shared for receive and transmit -&gt; low loss </a:t>
            </a:r>
            <a:r>
              <a:rPr lang="en-US" dirty="0" err="1"/>
              <a:t>uwave</a:t>
            </a:r>
            <a:r>
              <a:rPr lang="en-US" dirty="0"/>
              <a:t> transmission line required to </a:t>
            </a:r>
            <a:r>
              <a:rPr lang="en-US" dirty="0" err="1"/>
              <a:t>tx</a:t>
            </a:r>
            <a:r>
              <a:rPr lang="en-US" dirty="0"/>
              <a:t> and </a:t>
            </a:r>
            <a:r>
              <a:rPr lang="en-US" dirty="0" err="1"/>
              <a:t>rx</a:t>
            </a:r>
            <a:r>
              <a:rPr lang="en-US" dirty="0"/>
              <a:t> antennas more than 10’ apart in order to achieve &gt;80db isolation</a:t>
            </a:r>
          </a:p>
          <a:p>
            <a:pPr lvl="1"/>
            <a:r>
              <a:rPr lang="en-US" dirty="0"/>
              <a:t>Double conversion was required to achieve decent image rejection at </a:t>
            </a:r>
            <a:r>
              <a:rPr lang="en-US" dirty="0" err="1"/>
              <a:t>uwave</a:t>
            </a:r>
            <a:r>
              <a:rPr lang="en-US" dirty="0"/>
              <a:t> and active BW</a:t>
            </a:r>
          </a:p>
          <a:p>
            <a:r>
              <a:rPr lang="en-US" dirty="0"/>
              <a:t>Now</a:t>
            </a:r>
          </a:p>
          <a:p>
            <a:pPr lvl="1"/>
            <a:r>
              <a:rPr lang="en-US" dirty="0"/>
              <a:t>Easy, cheap </a:t>
            </a:r>
            <a:r>
              <a:rPr lang="en-US" dirty="0" err="1"/>
              <a:t>uwave</a:t>
            </a:r>
            <a:r>
              <a:rPr lang="en-US" dirty="0"/>
              <a:t> LO -&gt;  separate LO’s for TX and RX -&gt; TX and RX can now be connected at low frequencies </a:t>
            </a:r>
          </a:p>
          <a:p>
            <a:pPr lvl="1"/>
            <a:r>
              <a:rPr lang="en-US" dirty="0"/>
              <a:t>High Q microwave filters are still hard -&gt; IQ up/down converters are plentiful</a:t>
            </a:r>
          </a:p>
        </p:txBody>
      </p:sp>
    </p:spTree>
    <p:extLst>
      <p:ext uri="{BB962C8B-B14F-4D97-AF65-F5344CB8AC3E}">
        <p14:creationId xmlns:p14="http://schemas.microsoft.com/office/powerpoint/2010/main" val="2805905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C9967-C30E-FB46-AA91-BF56846D8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</a:t>
            </a:r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7CFC1833-60F0-144D-B827-26DF25837392}"/>
              </a:ext>
            </a:extLst>
          </p:cNvPr>
          <p:cNvSpPr/>
          <p:nvPr/>
        </p:nvSpPr>
        <p:spPr>
          <a:xfrm rot="5400000">
            <a:off x="2569264" y="3364396"/>
            <a:ext cx="758952" cy="729135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mming Junction 4">
            <a:extLst>
              <a:ext uri="{FF2B5EF4-FFF2-40B4-BE49-F238E27FC236}">
                <a16:creationId xmlns:a16="http://schemas.microsoft.com/office/drawing/2014/main" id="{2BD06F9E-7681-E54E-AF27-CE246B3D0900}"/>
              </a:ext>
            </a:extLst>
          </p:cNvPr>
          <p:cNvSpPr/>
          <p:nvPr/>
        </p:nvSpPr>
        <p:spPr>
          <a:xfrm>
            <a:off x="3755202" y="2883802"/>
            <a:ext cx="612648" cy="612648"/>
          </a:xfrm>
          <a:prstGeom prst="flowChartSummingJuncti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mming Junction 6">
            <a:extLst>
              <a:ext uri="{FF2B5EF4-FFF2-40B4-BE49-F238E27FC236}">
                <a16:creationId xmlns:a16="http://schemas.microsoft.com/office/drawing/2014/main" id="{7C3B203B-B960-0F47-B36D-DC5CC6A3BEBC}"/>
              </a:ext>
            </a:extLst>
          </p:cNvPr>
          <p:cNvSpPr/>
          <p:nvPr/>
        </p:nvSpPr>
        <p:spPr>
          <a:xfrm>
            <a:off x="3737113" y="3995865"/>
            <a:ext cx="612648" cy="612648"/>
          </a:xfrm>
          <a:prstGeom prst="flowChartSummingJuncti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38F3DA02-B207-044B-BBCD-37A19F1E7AEF}"/>
              </a:ext>
            </a:extLst>
          </p:cNvPr>
          <p:cNvSpPr/>
          <p:nvPr/>
        </p:nvSpPr>
        <p:spPr>
          <a:xfrm>
            <a:off x="4144617" y="4850561"/>
            <a:ext cx="665922" cy="349295"/>
          </a:xfrm>
          <a:prstGeom prst="trapezoi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FFE03BA-2457-F741-BEE4-473BB2A83097}"/>
              </a:ext>
            </a:extLst>
          </p:cNvPr>
          <p:cNvCxnSpPr>
            <a:stCxn id="4" idx="3"/>
          </p:cNvCxnSpPr>
          <p:nvPr/>
        </p:nvCxnSpPr>
        <p:spPr>
          <a:xfrm flipH="1">
            <a:off x="1868557" y="3728964"/>
            <a:ext cx="71561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294A29-BBA3-6C47-8DF3-B72C9FE9D10C}"/>
              </a:ext>
            </a:extLst>
          </p:cNvPr>
          <p:cNvCxnSpPr>
            <a:stCxn id="4" idx="0"/>
          </p:cNvCxnSpPr>
          <p:nvPr/>
        </p:nvCxnSpPr>
        <p:spPr>
          <a:xfrm flipV="1">
            <a:off x="3313308" y="3717235"/>
            <a:ext cx="264779" cy="117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7DA345CB-3E9D-0140-B36E-4549AD10B09D}"/>
              </a:ext>
            </a:extLst>
          </p:cNvPr>
          <p:cNvCxnSpPr>
            <a:stCxn id="5" idx="2"/>
          </p:cNvCxnSpPr>
          <p:nvPr/>
        </p:nvCxnSpPr>
        <p:spPr>
          <a:xfrm rot="10800000" flipV="1">
            <a:off x="3568148" y="3190125"/>
            <a:ext cx="187054" cy="1112063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BA8D185-FABB-4744-8D85-5959D29E250E}"/>
              </a:ext>
            </a:extLst>
          </p:cNvPr>
          <p:cNvCxnSpPr>
            <a:endCxn id="7" idx="2"/>
          </p:cNvCxnSpPr>
          <p:nvPr/>
        </p:nvCxnSpPr>
        <p:spPr>
          <a:xfrm>
            <a:off x="3578087" y="4302189"/>
            <a:ext cx="1590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657791D7-A607-FF4F-932D-6B8145D5FC6F}"/>
              </a:ext>
            </a:extLst>
          </p:cNvPr>
          <p:cNvCxnSpPr>
            <a:stCxn id="7" idx="4"/>
          </p:cNvCxnSpPr>
          <p:nvPr/>
        </p:nvCxnSpPr>
        <p:spPr>
          <a:xfrm rot="16200000" flipH="1">
            <a:off x="4144387" y="4507562"/>
            <a:ext cx="122513" cy="324413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885C1D27-673D-2340-88C9-F654C1CDDCFE}"/>
              </a:ext>
            </a:extLst>
          </p:cNvPr>
          <p:cNvCxnSpPr>
            <a:cxnSpLocks/>
            <a:stCxn id="5" idx="4"/>
          </p:cNvCxnSpPr>
          <p:nvPr/>
        </p:nvCxnSpPr>
        <p:spPr>
          <a:xfrm rot="16200000" flipH="1">
            <a:off x="4192407" y="3365569"/>
            <a:ext cx="249706" cy="511468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38BE54B-5701-1344-9644-D4207BFD2B6F}"/>
              </a:ext>
            </a:extLst>
          </p:cNvPr>
          <p:cNvCxnSpPr/>
          <p:nvPr/>
        </p:nvCxnSpPr>
        <p:spPr>
          <a:xfrm>
            <a:off x="4349761" y="4728049"/>
            <a:ext cx="0" cy="1553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7CD6AFA-2E8F-1845-A529-AC6E92057D2E}"/>
              </a:ext>
            </a:extLst>
          </p:cNvPr>
          <p:cNvCxnSpPr>
            <a:cxnSpLocks/>
          </p:cNvCxnSpPr>
          <p:nvPr/>
        </p:nvCxnSpPr>
        <p:spPr>
          <a:xfrm>
            <a:off x="4572994" y="3746156"/>
            <a:ext cx="18884" cy="11044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riangle 27">
            <a:extLst>
              <a:ext uri="{FF2B5EF4-FFF2-40B4-BE49-F238E27FC236}">
                <a16:creationId xmlns:a16="http://schemas.microsoft.com/office/drawing/2014/main" id="{66DE519D-4D66-F24C-8081-F58CE762D2F8}"/>
              </a:ext>
            </a:extLst>
          </p:cNvPr>
          <p:cNvSpPr/>
          <p:nvPr/>
        </p:nvSpPr>
        <p:spPr>
          <a:xfrm rot="5400000">
            <a:off x="5968992" y="2833639"/>
            <a:ext cx="629183" cy="71297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riangle 28">
            <a:extLst>
              <a:ext uri="{FF2B5EF4-FFF2-40B4-BE49-F238E27FC236}">
                <a16:creationId xmlns:a16="http://schemas.microsoft.com/office/drawing/2014/main" id="{C5F8AD17-AACE-1745-B678-18F14EDB941A}"/>
              </a:ext>
            </a:extLst>
          </p:cNvPr>
          <p:cNvSpPr/>
          <p:nvPr/>
        </p:nvSpPr>
        <p:spPr>
          <a:xfrm rot="5400000">
            <a:off x="5947767" y="3938499"/>
            <a:ext cx="705945" cy="712974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716DBF2-5EB1-8546-BCFA-C14AC09E8111}"/>
              </a:ext>
            </a:extLst>
          </p:cNvPr>
          <p:cNvCxnSpPr>
            <a:stCxn id="7" idx="6"/>
          </p:cNvCxnSpPr>
          <p:nvPr/>
        </p:nvCxnSpPr>
        <p:spPr>
          <a:xfrm flipV="1">
            <a:off x="4349761" y="4294986"/>
            <a:ext cx="1559248" cy="72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1E42AE9-0A78-E949-A9CA-EFC039E0B398}"/>
              </a:ext>
            </a:extLst>
          </p:cNvPr>
          <p:cNvCxnSpPr>
            <a:stCxn id="5" idx="6"/>
            <a:endCxn id="28" idx="3"/>
          </p:cNvCxnSpPr>
          <p:nvPr/>
        </p:nvCxnSpPr>
        <p:spPr>
          <a:xfrm>
            <a:off x="4367850" y="3190126"/>
            <a:ext cx="15592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8C20CBA6-3437-1A40-B27A-D85FA435533B}"/>
              </a:ext>
            </a:extLst>
          </p:cNvPr>
          <p:cNvSpPr/>
          <p:nvPr/>
        </p:nvSpPr>
        <p:spPr>
          <a:xfrm>
            <a:off x="7708515" y="2770915"/>
            <a:ext cx="1310513" cy="206334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DSP</a:t>
            </a:r>
          </a:p>
          <a:p>
            <a:pPr algn="ctr"/>
            <a:r>
              <a:rPr lang="en-US" dirty="0"/>
              <a:t>processor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E0CCA90-221F-7648-B805-8984C154EA1B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6640070" y="3190125"/>
            <a:ext cx="1068445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9094D15-6E0C-3B4A-A59E-43D9917FF09E}"/>
              </a:ext>
            </a:extLst>
          </p:cNvPr>
          <p:cNvCxnSpPr>
            <a:stCxn id="29" idx="0"/>
          </p:cNvCxnSpPr>
          <p:nvPr/>
        </p:nvCxnSpPr>
        <p:spPr>
          <a:xfrm>
            <a:off x="6657227" y="4294987"/>
            <a:ext cx="1051288" cy="72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E00923E-8645-AE45-9D88-59814D18134F}"/>
              </a:ext>
            </a:extLst>
          </p:cNvPr>
          <p:cNvCxnSpPr/>
          <p:nvPr/>
        </p:nvCxnSpPr>
        <p:spPr>
          <a:xfrm>
            <a:off x="9019028" y="3746156"/>
            <a:ext cx="9996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4FACFB61-730E-C442-B1FC-1936BE080013}"/>
              </a:ext>
            </a:extLst>
          </p:cNvPr>
          <p:cNvSpPr/>
          <p:nvPr/>
        </p:nvSpPr>
        <p:spPr>
          <a:xfrm>
            <a:off x="5207760" y="5177532"/>
            <a:ext cx="1559239" cy="140117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AD6IW</a:t>
            </a:r>
          </a:p>
          <a:p>
            <a:pPr algn="ctr"/>
            <a:r>
              <a:rPr lang="en-US" sz="1600" dirty="0"/>
              <a:t>Synthesizer</a:t>
            </a:r>
          </a:p>
          <a:p>
            <a:pPr algn="ctr"/>
            <a:r>
              <a:rPr lang="en-US" sz="1600" dirty="0"/>
              <a:t>&amp;</a:t>
            </a:r>
          </a:p>
          <a:p>
            <a:pPr algn="ctr"/>
            <a:r>
              <a:rPr lang="en-US" sz="1600" dirty="0"/>
              <a:t>reference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940E962-41B5-4542-ABC5-8F3AB52424DD}"/>
              </a:ext>
            </a:extLst>
          </p:cNvPr>
          <p:cNvCxnSpPr>
            <a:cxnSpLocks/>
            <a:stCxn id="42" idx="2"/>
          </p:cNvCxnSpPr>
          <p:nvPr/>
        </p:nvCxnSpPr>
        <p:spPr>
          <a:xfrm flipH="1">
            <a:off x="4477578" y="5878119"/>
            <a:ext cx="7301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62F7A78-CE32-4A4E-8576-C3338DCE12C2}"/>
              </a:ext>
            </a:extLst>
          </p:cNvPr>
          <p:cNvCxnSpPr>
            <a:cxnSpLocks/>
          </p:cNvCxnSpPr>
          <p:nvPr/>
        </p:nvCxnSpPr>
        <p:spPr>
          <a:xfrm>
            <a:off x="4477578" y="5199856"/>
            <a:ext cx="0" cy="6782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CB2B000-36CE-D743-8B5C-D73658566C02}"/>
              </a:ext>
            </a:extLst>
          </p:cNvPr>
          <p:cNvCxnSpPr>
            <a:stCxn id="34" idx="2"/>
          </p:cNvCxnSpPr>
          <p:nvPr/>
        </p:nvCxnSpPr>
        <p:spPr>
          <a:xfrm>
            <a:off x="8363772" y="4834262"/>
            <a:ext cx="4976" cy="10438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1CAC69D-8EBE-334F-B821-94BBE874DEC1}"/>
              </a:ext>
            </a:extLst>
          </p:cNvPr>
          <p:cNvCxnSpPr/>
          <p:nvPr/>
        </p:nvCxnSpPr>
        <p:spPr>
          <a:xfrm flipH="1">
            <a:off x="6766999" y="5878119"/>
            <a:ext cx="16116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CE7EA57-A20E-1F44-B1FF-CCEEDB0E9507}"/>
              </a:ext>
            </a:extLst>
          </p:cNvPr>
          <p:cNvCxnSpPr>
            <a:stCxn id="28" idx="1"/>
          </p:cNvCxnSpPr>
          <p:nvPr/>
        </p:nvCxnSpPr>
        <p:spPr>
          <a:xfrm flipH="1" flipV="1">
            <a:off x="6261652" y="2474843"/>
            <a:ext cx="21932" cy="5579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794E86C-2824-F84C-AFD2-503C9C96FA95}"/>
              </a:ext>
            </a:extLst>
          </p:cNvPr>
          <p:cNvCxnSpPr>
            <a:cxnSpLocks/>
          </p:cNvCxnSpPr>
          <p:nvPr/>
        </p:nvCxnSpPr>
        <p:spPr>
          <a:xfrm flipV="1">
            <a:off x="6261652" y="2464904"/>
            <a:ext cx="2027583" cy="99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2C05B9FA-B2B1-7944-960F-8B0CF9CA0803}"/>
              </a:ext>
            </a:extLst>
          </p:cNvPr>
          <p:cNvCxnSpPr/>
          <p:nvPr/>
        </p:nvCxnSpPr>
        <p:spPr>
          <a:xfrm>
            <a:off x="8289235" y="2474843"/>
            <a:ext cx="0" cy="296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66561261-5BCE-1C46-9C75-0A8AEB6DFB10}"/>
              </a:ext>
            </a:extLst>
          </p:cNvPr>
          <p:cNvCxnSpPr>
            <a:stCxn id="28" idx="5"/>
            <a:endCxn id="29" idx="1"/>
          </p:cNvCxnSpPr>
          <p:nvPr/>
        </p:nvCxnSpPr>
        <p:spPr>
          <a:xfrm>
            <a:off x="6283584" y="3347421"/>
            <a:ext cx="17156" cy="7710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659A3EE4-702C-C34D-B427-E8EFB8C8EEE4}"/>
              </a:ext>
            </a:extLst>
          </p:cNvPr>
          <p:cNvSpPr txBox="1"/>
          <p:nvPr/>
        </p:nvSpPr>
        <p:spPr>
          <a:xfrm>
            <a:off x="9471991" y="3746155"/>
            <a:ext cx="1113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Streaming Data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4EFE2CD-A73A-754C-B9C6-15F177CA21C3}"/>
              </a:ext>
            </a:extLst>
          </p:cNvPr>
          <p:cNvSpPr/>
          <p:nvPr/>
        </p:nvSpPr>
        <p:spPr>
          <a:xfrm>
            <a:off x="2125362" y="2681423"/>
            <a:ext cx="2922566" cy="2755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Content Placeholder 75">
            <a:extLst>
              <a:ext uri="{FF2B5EF4-FFF2-40B4-BE49-F238E27FC236}">
                <a16:creationId xmlns:a16="http://schemas.microsoft.com/office/drawing/2014/main" id="{FB5D584C-FBB4-3042-B4CC-4DF19BC2F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9396" y="1915309"/>
            <a:ext cx="1436148" cy="3064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dirty="0"/>
              <a:t>   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AFF2D77-8904-C948-8445-05699C15A14A}"/>
              </a:ext>
            </a:extLst>
          </p:cNvPr>
          <p:cNvSpPr txBox="1"/>
          <p:nvPr/>
        </p:nvSpPr>
        <p:spPr>
          <a:xfrm>
            <a:off x="2335427" y="5572897"/>
            <a:ext cx="14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HMC1113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03C478B-3CCE-4B43-9476-61424775E919}"/>
              </a:ext>
            </a:extLst>
          </p:cNvPr>
          <p:cNvSpPr txBox="1"/>
          <p:nvPr/>
        </p:nvSpPr>
        <p:spPr>
          <a:xfrm>
            <a:off x="5712504" y="1556086"/>
            <a:ext cx="1311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AD8332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D3F1168-39CD-7245-8B0C-3A5B2462AFDC}"/>
              </a:ext>
            </a:extLst>
          </p:cNvPr>
          <p:cNvSpPr txBox="1"/>
          <p:nvPr/>
        </p:nvSpPr>
        <p:spPr>
          <a:xfrm>
            <a:off x="868945" y="3572681"/>
            <a:ext cx="917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 GHz</a:t>
            </a:r>
          </a:p>
        </p:txBody>
      </p:sp>
    </p:spTree>
    <p:extLst>
      <p:ext uri="{BB962C8B-B14F-4D97-AF65-F5344CB8AC3E}">
        <p14:creationId xmlns:p14="http://schemas.microsoft.com/office/powerpoint/2010/main" val="1526961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7B210-8FFD-BC47-9E8B-86A22430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 Specs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0A6AC-094E-DA40-A2CF-ECF3EA2F9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1,8db NF</a:t>
            </a:r>
          </a:p>
          <a:p>
            <a:r>
              <a:rPr lang="en-US" dirty="0"/>
              <a:t>25 </a:t>
            </a:r>
            <a:r>
              <a:rPr lang="en-US" dirty="0" err="1"/>
              <a:t>db</a:t>
            </a:r>
            <a:r>
              <a:rPr lang="en-US" dirty="0"/>
              <a:t> image rejection, use low IF to put image &lt;10368</a:t>
            </a:r>
          </a:p>
          <a:p>
            <a:r>
              <a:rPr lang="en-US" dirty="0"/>
              <a:t>100+ </a:t>
            </a:r>
            <a:r>
              <a:rPr lang="en-US" dirty="0" err="1"/>
              <a:t>db</a:t>
            </a:r>
            <a:r>
              <a:rPr lang="en-US" dirty="0"/>
              <a:t> dynamic range</a:t>
            </a:r>
          </a:p>
          <a:p>
            <a:r>
              <a:rPr lang="en-US" dirty="0"/>
              <a:t>1+ MHz BW</a:t>
            </a:r>
          </a:p>
          <a:p>
            <a:r>
              <a:rPr lang="en-US" dirty="0"/>
              <a:t>HMC1113 $40, AD8332 $10, DSP $20</a:t>
            </a:r>
          </a:p>
          <a:p>
            <a:r>
              <a:rPr lang="en-US" dirty="0"/>
              <a:t>AD6IW synthesizer $120</a:t>
            </a:r>
          </a:p>
        </p:txBody>
      </p:sp>
    </p:spTree>
    <p:extLst>
      <p:ext uri="{BB962C8B-B14F-4D97-AF65-F5344CB8AC3E}">
        <p14:creationId xmlns:p14="http://schemas.microsoft.com/office/powerpoint/2010/main" val="289608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CB41C-5973-B844-92CE-1A6D2D9DE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1431F-13EB-E34F-AAD3-2B8FDDF40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264233"/>
            <a:ext cx="9905999" cy="444548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A91BD39C-24B7-9B43-9B25-FDB7A5AD163B}"/>
              </a:ext>
            </a:extLst>
          </p:cNvPr>
          <p:cNvSpPr/>
          <p:nvPr/>
        </p:nvSpPr>
        <p:spPr>
          <a:xfrm rot="16200000">
            <a:off x="2606334" y="3291047"/>
            <a:ext cx="758952" cy="729135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mming Junction 4">
            <a:extLst>
              <a:ext uri="{FF2B5EF4-FFF2-40B4-BE49-F238E27FC236}">
                <a16:creationId xmlns:a16="http://schemas.microsoft.com/office/drawing/2014/main" id="{86B3B8DD-0F4E-2E42-B1A8-36FF61FBF540}"/>
              </a:ext>
            </a:extLst>
          </p:cNvPr>
          <p:cNvSpPr/>
          <p:nvPr/>
        </p:nvSpPr>
        <p:spPr>
          <a:xfrm>
            <a:off x="3792272" y="2810453"/>
            <a:ext cx="612648" cy="612648"/>
          </a:xfrm>
          <a:prstGeom prst="flowChartSummingJuncti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mming Junction 5">
            <a:extLst>
              <a:ext uri="{FF2B5EF4-FFF2-40B4-BE49-F238E27FC236}">
                <a16:creationId xmlns:a16="http://schemas.microsoft.com/office/drawing/2014/main" id="{5F0F1AAE-1746-5D4A-926E-FE633EBA64A9}"/>
              </a:ext>
            </a:extLst>
          </p:cNvPr>
          <p:cNvSpPr/>
          <p:nvPr/>
        </p:nvSpPr>
        <p:spPr>
          <a:xfrm>
            <a:off x="3774183" y="3922516"/>
            <a:ext cx="612648" cy="612648"/>
          </a:xfrm>
          <a:prstGeom prst="flowChartSummingJuncti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29BCABBD-C510-DC4E-B15C-25B59F8F6658}"/>
              </a:ext>
            </a:extLst>
          </p:cNvPr>
          <p:cNvSpPr/>
          <p:nvPr/>
        </p:nvSpPr>
        <p:spPr>
          <a:xfrm>
            <a:off x="4181687" y="4777212"/>
            <a:ext cx="665922" cy="349295"/>
          </a:xfrm>
          <a:prstGeom prst="trapezoi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A8A7B6E-791E-9742-BE1F-E969E98A710F}"/>
              </a:ext>
            </a:extLst>
          </p:cNvPr>
          <p:cNvCxnSpPr>
            <a:stCxn id="4" idx="3"/>
          </p:cNvCxnSpPr>
          <p:nvPr/>
        </p:nvCxnSpPr>
        <p:spPr>
          <a:xfrm flipH="1">
            <a:off x="1905627" y="3655615"/>
            <a:ext cx="1444751" cy="0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1ECBC2-0978-284B-A366-0FF75976A068}"/>
              </a:ext>
            </a:extLst>
          </p:cNvPr>
          <p:cNvCxnSpPr>
            <a:stCxn id="4" idx="0"/>
          </p:cNvCxnSpPr>
          <p:nvPr/>
        </p:nvCxnSpPr>
        <p:spPr>
          <a:xfrm flipV="1">
            <a:off x="2621243" y="3643887"/>
            <a:ext cx="993914" cy="117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Elbow Connector 9">
            <a:extLst>
              <a:ext uri="{FF2B5EF4-FFF2-40B4-BE49-F238E27FC236}">
                <a16:creationId xmlns:a16="http://schemas.microsoft.com/office/drawing/2014/main" id="{65285027-04C9-CD43-BE3C-90BBE716220C}"/>
              </a:ext>
            </a:extLst>
          </p:cNvPr>
          <p:cNvCxnSpPr>
            <a:stCxn id="5" idx="2"/>
          </p:cNvCxnSpPr>
          <p:nvPr/>
        </p:nvCxnSpPr>
        <p:spPr>
          <a:xfrm rot="10800000" flipV="1">
            <a:off x="3605218" y="3116776"/>
            <a:ext cx="187054" cy="1112063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BF93C4F-D996-E34B-9F95-A170499F8B3B}"/>
              </a:ext>
            </a:extLst>
          </p:cNvPr>
          <p:cNvCxnSpPr>
            <a:endCxn id="6" idx="2"/>
          </p:cNvCxnSpPr>
          <p:nvPr/>
        </p:nvCxnSpPr>
        <p:spPr>
          <a:xfrm>
            <a:off x="3615157" y="4228840"/>
            <a:ext cx="1590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2F58F416-CB25-4F44-BC8A-06777EA11237}"/>
              </a:ext>
            </a:extLst>
          </p:cNvPr>
          <p:cNvCxnSpPr>
            <a:stCxn id="6" idx="4"/>
          </p:cNvCxnSpPr>
          <p:nvPr/>
        </p:nvCxnSpPr>
        <p:spPr>
          <a:xfrm rot="16200000" flipH="1">
            <a:off x="4181457" y="4434213"/>
            <a:ext cx="122513" cy="324413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2">
            <a:extLst>
              <a:ext uri="{FF2B5EF4-FFF2-40B4-BE49-F238E27FC236}">
                <a16:creationId xmlns:a16="http://schemas.microsoft.com/office/drawing/2014/main" id="{CB55F8CD-2A43-D744-8A85-FADF57AF4442}"/>
              </a:ext>
            </a:extLst>
          </p:cNvPr>
          <p:cNvCxnSpPr>
            <a:cxnSpLocks/>
            <a:stCxn id="5" idx="4"/>
          </p:cNvCxnSpPr>
          <p:nvPr/>
        </p:nvCxnSpPr>
        <p:spPr>
          <a:xfrm rot="16200000" flipH="1">
            <a:off x="4229477" y="3292220"/>
            <a:ext cx="249706" cy="511468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305C8D-9D20-814E-871A-E4387CF453BE}"/>
              </a:ext>
            </a:extLst>
          </p:cNvPr>
          <p:cNvCxnSpPr/>
          <p:nvPr/>
        </p:nvCxnSpPr>
        <p:spPr>
          <a:xfrm>
            <a:off x="4386831" y="4654700"/>
            <a:ext cx="0" cy="1553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A7443AF-9DC3-2042-9241-50A5E07CE47A}"/>
              </a:ext>
            </a:extLst>
          </p:cNvPr>
          <p:cNvCxnSpPr>
            <a:cxnSpLocks/>
          </p:cNvCxnSpPr>
          <p:nvPr/>
        </p:nvCxnSpPr>
        <p:spPr>
          <a:xfrm>
            <a:off x="4610064" y="3672807"/>
            <a:ext cx="18884" cy="11044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E145ECB-08CA-0B41-8E89-30CED7E18592}"/>
              </a:ext>
            </a:extLst>
          </p:cNvPr>
          <p:cNvCxnSpPr>
            <a:cxnSpLocks/>
            <a:stCxn id="6" idx="6"/>
          </p:cNvCxnSpPr>
          <p:nvPr/>
        </p:nvCxnSpPr>
        <p:spPr>
          <a:xfrm>
            <a:off x="4386831" y="4228840"/>
            <a:ext cx="2352649" cy="208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74EF40-30FE-934E-AC3C-F3B00FE6ABF5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4404920" y="3116777"/>
            <a:ext cx="22393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F226C388-B5CA-7840-993C-1C2A832AF5FA}"/>
              </a:ext>
            </a:extLst>
          </p:cNvPr>
          <p:cNvSpPr/>
          <p:nvPr/>
        </p:nvSpPr>
        <p:spPr>
          <a:xfrm>
            <a:off x="7745585" y="2697566"/>
            <a:ext cx="1310513" cy="206334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DSP</a:t>
            </a:r>
          </a:p>
          <a:p>
            <a:pPr algn="ctr"/>
            <a:r>
              <a:rPr lang="en-US" dirty="0"/>
              <a:t>processor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68D209B-628D-3849-833C-AC980D83080D}"/>
              </a:ext>
            </a:extLst>
          </p:cNvPr>
          <p:cNvCxnSpPr>
            <a:cxnSpLocks/>
          </p:cNvCxnSpPr>
          <p:nvPr/>
        </p:nvCxnSpPr>
        <p:spPr>
          <a:xfrm flipV="1">
            <a:off x="6677140" y="3116776"/>
            <a:ext cx="1068445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06092A8-4606-7E46-8568-A2DDA4391514}"/>
              </a:ext>
            </a:extLst>
          </p:cNvPr>
          <p:cNvCxnSpPr>
            <a:cxnSpLocks/>
          </p:cNvCxnSpPr>
          <p:nvPr/>
        </p:nvCxnSpPr>
        <p:spPr>
          <a:xfrm>
            <a:off x="6694297" y="4221638"/>
            <a:ext cx="1051288" cy="72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D1DB6F3-0537-EA48-92C8-A1616C536386}"/>
              </a:ext>
            </a:extLst>
          </p:cNvPr>
          <p:cNvCxnSpPr/>
          <p:nvPr/>
        </p:nvCxnSpPr>
        <p:spPr>
          <a:xfrm>
            <a:off x="9056098" y="3672807"/>
            <a:ext cx="9996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A4DF90C6-2A01-CD4B-B802-B7C1BB0AECB1}"/>
              </a:ext>
            </a:extLst>
          </p:cNvPr>
          <p:cNvSpPr/>
          <p:nvPr/>
        </p:nvSpPr>
        <p:spPr>
          <a:xfrm>
            <a:off x="5244830" y="5104183"/>
            <a:ext cx="1559239" cy="140117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AD6IW</a:t>
            </a:r>
          </a:p>
          <a:p>
            <a:pPr algn="ctr"/>
            <a:r>
              <a:rPr lang="en-US" sz="1600" dirty="0"/>
              <a:t>Synthesizer</a:t>
            </a:r>
          </a:p>
          <a:p>
            <a:pPr algn="ctr"/>
            <a:r>
              <a:rPr lang="en-US" sz="1600" dirty="0"/>
              <a:t>&amp;</a:t>
            </a:r>
          </a:p>
          <a:p>
            <a:pPr algn="ctr"/>
            <a:r>
              <a:rPr lang="en-US" sz="1600" dirty="0"/>
              <a:t>reference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7F23807-654D-8248-B336-05B8B1F08E9F}"/>
              </a:ext>
            </a:extLst>
          </p:cNvPr>
          <p:cNvCxnSpPr>
            <a:cxnSpLocks/>
            <a:stCxn id="24" idx="2"/>
          </p:cNvCxnSpPr>
          <p:nvPr/>
        </p:nvCxnSpPr>
        <p:spPr>
          <a:xfrm flipH="1">
            <a:off x="4514648" y="5804770"/>
            <a:ext cx="7301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FAD14BB-7B25-7542-9951-945BCD98DA1A}"/>
              </a:ext>
            </a:extLst>
          </p:cNvPr>
          <p:cNvCxnSpPr>
            <a:cxnSpLocks/>
          </p:cNvCxnSpPr>
          <p:nvPr/>
        </p:nvCxnSpPr>
        <p:spPr>
          <a:xfrm>
            <a:off x="4514648" y="5126507"/>
            <a:ext cx="0" cy="6782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21E0C02-FD81-FB44-8B3E-0B289702D61D}"/>
              </a:ext>
            </a:extLst>
          </p:cNvPr>
          <p:cNvCxnSpPr>
            <a:stCxn id="20" idx="2"/>
          </p:cNvCxnSpPr>
          <p:nvPr/>
        </p:nvCxnSpPr>
        <p:spPr>
          <a:xfrm>
            <a:off x="8400842" y="4760913"/>
            <a:ext cx="4976" cy="10438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7973DB1-EC5E-5A4E-BD47-C4DF1F44E990}"/>
              </a:ext>
            </a:extLst>
          </p:cNvPr>
          <p:cNvCxnSpPr/>
          <p:nvPr/>
        </p:nvCxnSpPr>
        <p:spPr>
          <a:xfrm flipH="1">
            <a:off x="6804069" y="5804770"/>
            <a:ext cx="16116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129F991-3D7C-204A-B7FC-17462A3E6371}"/>
              </a:ext>
            </a:extLst>
          </p:cNvPr>
          <p:cNvSpPr txBox="1"/>
          <p:nvPr/>
        </p:nvSpPr>
        <p:spPr>
          <a:xfrm>
            <a:off x="9509061" y="3672806"/>
            <a:ext cx="1113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Streaming Data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79E22E2-0005-034A-BD3F-5B8A43B59A31}"/>
              </a:ext>
            </a:extLst>
          </p:cNvPr>
          <p:cNvSpPr/>
          <p:nvPr/>
        </p:nvSpPr>
        <p:spPr>
          <a:xfrm>
            <a:off x="3535687" y="2694692"/>
            <a:ext cx="1559239" cy="2755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F412639-15F8-4947-BF79-2D88394E8111}"/>
              </a:ext>
            </a:extLst>
          </p:cNvPr>
          <p:cNvSpPr txBox="1"/>
          <p:nvPr/>
        </p:nvSpPr>
        <p:spPr>
          <a:xfrm>
            <a:off x="3645633" y="2249487"/>
            <a:ext cx="1449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HMC521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C687343-E94E-C947-B235-75245F024E89}"/>
              </a:ext>
            </a:extLst>
          </p:cNvPr>
          <p:cNvSpPr txBox="1"/>
          <p:nvPr/>
        </p:nvSpPr>
        <p:spPr>
          <a:xfrm>
            <a:off x="2421882" y="4036972"/>
            <a:ext cx="1113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HMC952</a:t>
            </a:r>
          </a:p>
        </p:txBody>
      </p:sp>
    </p:spTree>
    <p:extLst>
      <p:ext uri="{BB962C8B-B14F-4D97-AF65-F5344CB8AC3E}">
        <p14:creationId xmlns:p14="http://schemas.microsoft.com/office/powerpoint/2010/main" val="1884551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697C8-8E0D-B040-B2EC-EBBF497E9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Transmitter SPECs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53DBC-4C87-554B-B65D-95A8FDD2D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2w output</a:t>
            </a:r>
          </a:p>
          <a:p>
            <a:r>
              <a:rPr lang="en-US" dirty="0"/>
              <a:t>22 </a:t>
            </a:r>
            <a:r>
              <a:rPr lang="en-US" dirty="0" err="1"/>
              <a:t>db</a:t>
            </a:r>
            <a:r>
              <a:rPr lang="en-US" dirty="0"/>
              <a:t> image rejection</a:t>
            </a:r>
          </a:p>
          <a:p>
            <a:r>
              <a:rPr lang="en-US" dirty="0"/>
              <a:t>$50 in Analog Devices parts</a:t>
            </a:r>
          </a:p>
        </p:txBody>
      </p:sp>
    </p:spTree>
    <p:extLst>
      <p:ext uri="{BB962C8B-B14F-4D97-AF65-F5344CB8AC3E}">
        <p14:creationId xmlns:p14="http://schemas.microsoft.com/office/powerpoint/2010/main" val="949533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77814-8621-7749-BD26-15B2EC8F7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Translator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03413-274C-594B-BF7A-F4E0B81E2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band control, RSSI, AGC, Beacon  (CW, SSB, FM, Digital) are all in SW</a:t>
            </a:r>
          </a:p>
          <a:p>
            <a:r>
              <a:rPr lang="en-US" dirty="0"/>
              <a:t>Transmit and Receive can be arbitrarily separated or co-located</a:t>
            </a:r>
          </a:p>
          <a:p>
            <a:pPr lvl="1"/>
            <a:r>
              <a:rPr lang="en-US" dirty="0"/>
              <a:t>Co-location offers possible sharing of reference, synthesizer, DSP</a:t>
            </a:r>
          </a:p>
        </p:txBody>
      </p:sp>
    </p:spTree>
    <p:extLst>
      <p:ext uri="{BB962C8B-B14F-4D97-AF65-F5344CB8AC3E}">
        <p14:creationId xmlns:p14="http://schemas.microsoft.com/office/powerpoint/2010/main" val="693416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3CF36-92C7-4E46-B556-72A050192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additional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D718A-A050-6940-A9EA-5397AD10A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IQ up/down converters are available for 1.2, 2.4, 3.4, 5.7, 10, 24, 47 and 80 GHz</a:t>
            </a:r>
          </a:p>
          <a:p>
            <a:pPr lvl="1"/>
            <a:r>
              <a:rPr lang="en-US" dirty="0"/>
              <a:t>The higher bands include LO multipliers</a:t>
            </a:r>
          </a:p>
          <a:p>
            <a:r>
              <a:rPr lang="en-US" dirty="0"/>
              <a:t>A transceiver could be built sharing one AD6IW synthesizer and one DSP</a:t>
            </a:r>
          </a:p>
          <a:p>
            <a:pPr lvl="1"/>
            <a:r>
              <a:rPr lang="en-US" dirty="0"/>
              <a:t>Add a touch screen for control and display</a:t>
            </a:r>
          </a:p>
          <a:p>
            <a:pPr lvl="1"/>
            <a:r>
              <a:rPr lang="en-US" dirty="0"/>
              <a:t>Club project?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666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408</TotalTime>
  <Words>344</Words>
  <Application>Microsoft Macintosh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Tw Cen MT</vt:lpstr>
      <vt:lpstr>Circuit</vt:lpstr>
      <vt:lpstr>Ideas for a modern microwave translator architecture</vt:lpstr>
      <vt:lpstr>What’s changed</vt:lpstr>
      <vt:lpstr>Implications</vt:lpstr>
      <vt:lpstr>Receiver</vt:lpstr>
      <vt:lpstr>Receiver Specs</vt:lpstr>
      <vt:lpstr>Transmitter</vt:lpstr>
      <vt:lpstr>Transmitter SPECs</vt:lpstr>
      <vt:lpstr>Translator thoughts</vt:lpstr>
      <vt:lpstr>Some additional thoughts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Ideas for a modern microwave translator architecture</dc:title>
  <dc:creator>Gary Lauterbach</dc:creator>
  <cp:lastModifiedBy>Gary Lauterbach</cp:lastModifiedBy>
  <cp:revision>20</cp:revision>
  <dcterms:created xsi:type="dcterms:W3CDTF">2021-05-24T22:31:13Z</dcterms:created>
  <dcterms:modified xsi:type="dcterms:W3CDTF">2021-06-01T23:22:01Z</dcterms:modified>
</cp:coreProperties>
</file>